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289" r:id="rId15"/>
    <p:sldId id="272" r:id="rId16"/>
    <p:sldId id="290" r:id="rId17"/>
    <p:sldId id="292" r:id="rId18"/>
    <p:sldId id="320" r:id="rId19"/>
    <p:sldId id="294" r:id="rId20"/>
    <p:sldId id="305" r:id="rId21"/>
    <p:sldId id="306" r:id="rId22"/>
    <p:sldId id="307" r:id="rId23"/>
    <p:sldId id="308" r:id="rId24"/>
    <p:sldId id="318" r:id="rId25"/>
    <p:sldId id="317" r:id="rId26"/>
    <p:sldId id="310" r:id="rId27"/>
    <p:sldId id="313" r:id="rId28"/>
    <p:sldId id="295" r:id="rId29"/>
    <p:sldId id="326" r:id="rId30"/>
    <p:sldId id="327" r:id="rId31"/>
    <p:sldId id="321" r:id="rId32"/>
    <p:sldId id="322" r:id="rId33"/>
    <p:sldId id="323" r:id="rId34"/>
    <p:sldId id="324" r:id="rId35"/>
    <p:sldId id="325" r:id="rId36"/>
    <p:sldId id="296" r:id="rId37"/>
    <p:sldId id="297" r:id="rId38"/>
    <p:sldId id="274" r:id="rId39"/>
    <p:sldId id="302" r:id="rId40"/>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29C4"/>
    <a:srgbClr val="009193"/>
    <a:srgbClr val="FF9300"/>
    <a:srgbClr val="0432FF"/>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2" autoAdjust="0"/>
    <p:restoredTop sz="94660"/>
  </p:normalViewPr>
  <p:slideViewPr>
    <p:cSldViewPr snapToGrid="0">
      <p:cViewPr>
        <p:scale>
          <a:sx n="95" d="100"/>
          <a:sy n="95" d="100"/>
        </p:scale>
        <p:origin x="1320"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01/03/2024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01/03/2024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01/03/2024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01/03/2024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01/03/2024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01/03/2024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01/03/2024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01/03/2024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two-session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251122"/>
              <a:ext cx="2022119" cy="722808"/>
            </a:xfrm>
            <a:prstGeom prst="rect">
              <a:avLst/>
            </a:prstGeom>
            <a:noFill/>
          </p:spPr>
          <p:txBody>
            <a:bodyPr wrap="square" rtlCol="0">
              <a:spAutoFit/>
            </a:bodyPr>
            <a:lstStyle/>
            <a:p>
              <a:pPr algn="ctr"/>
              <a:r>
                <a:rPr lang="en-GB" sz="4800" dirty="0">
                  <a:solidFill>
                    <a:schemeClr val="accent3">
                      <a:lumMod val="50000"/>
                    </a:schemeClr>
                  </a:solidFill>
                </a:rPr>
                <a:t>…</a:t>
              </a:r>
              <a:r>
                <a:rPr lang="en-GB" sz="5600" dirty="0">
                  <a:solidFill>
                    <a:srgbClr val="0432FF"/>
                  </a:solidFill>
                </a:rPr>
                <a:t>delay</a:t>
              </a:r>
              <a:r>
                <a:rPr lang="en-GB" sz="4800" dirty="0">
                  <a:solidFill>
                    <a:schemeClr val="accent3">
                      <a:lumMod val="50000"/>
                    </a:schemeClr>
                  </a:solidFill>
                </a:rPr>
                <a:t>…</a:t>
              </a:r>
            </a:p>
          </p:txBody>
        </p:sp>
        <p:sp>
          <p:nvSpPr>
            <p:cNvPr id="11" name="Arrow: Down 10">
              <a:extLst>
                <a:ext uri="{FF2B5EF4-FFF2-40B4-BE49-F238E27FC236}">
                  <a16:creationId xmlns:a16="http://schemas.microsoft.com/office/drawing/2014/main" id="{EAC200F2-EC60-4C57-9C3A-3605C1D88AF5}"/>
                </a:ext>
              </a:extLst>
            </p:cNvPr>
            <p:cNvSpPr/>
            <p:nvPr/>
          </p:nvSpPr>
          <p:spPr>
            <a:xfrm>
              <a:off x="7708128" y="3142781"/>
              <a:ext cx="511865" cy="1790342"/>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6853525" y="5128589"/>
              <a:ext cx="2381229" cy="1002605"/>
            </a:xfrm>
            <a:prstGeom prst="rect">
              <a:avLst/>
            </a:prstGeom>
            <a:noFill/>
          </p:spPr>
          <p:txBody>
            <a:bodyPr wrap="square" rtlCol="0">
              <a:spAutoFit/>
            </a:bodyPr>
            <a:lstStyle/>
            <a:p>
              <a:pPr algn="ctr"/>
              <a:r>
                <a:rPr lang="en-GB" sz="4000" u="sng" dirty="0">
                  <a:solidFill>
                    <a:srgbClr val="FF0000"/>
                  </a:solidFill>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040292"/>
            <a:ext cx="13620463" cy="5447645"/>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48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FFC000"/>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2"/>
                </a:solidFill>
                <a:latin typeface="Aptos" panose="020B0004020202020204" pitchFamily="34" charset="0"/>
                <a:sym typeface="Wingdings" panose="05000000000000000000" pitchFamily="2" charset="2"/>
              </a:rPr>
              <a:t>You can return to PROLIFIC by clicking below.</a:t>
            </a:r>
            <a:endParaRPr lang="en-GB" sz="4800" dirty="0">
              <a:solidFill>
                <a:schemeClr val="tx2"/>
              </a:solidFill>
              <a:latin typeface="Aptos" panose="020B0004020202020204" pitchFamily="34" charset="0"/>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808084"/>
            <a:ext cx="13620463" cy="9618018"/>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24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009193"/>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5400" dirty="0">
                <a:solidFill>
                  <a:srgbClr val="C729C4"/>
                </a:solidFill>
                <a:latin typeface="Aptos" panose="020B0004020202020204" pitchFamily="34" charset="0"/>
                <a:sym typeface="Wingdings" panose="05000000000000000000" pitchFamily="2" charset="2"/>
              </a:rPr>
              <a:t>Please look out for the invitation </a:t>
            </a:r>
          </a:p>
          <a:p>
            <a:pPr algn="ctr" defTabSz="1207069">
              <a:defRPr/>
            </a:pPr>
            <a:r>
              <a:rPr lang="en-GB" sz="5400" dirty="0">
                <a:solidFill>
                  <a:srgbClr val="C729C4"/>
                </a:solidFill>
                <a:latin typeface="Aptos" panose="020B0004020202020204" pitchFamily="34" charset="0"/>
                <a:sym typeface="Wingdings" panose="05000000000000000000" pitchFamily="2" charset="2"/>
              </a:rPr>
              <a:t>to </a:t>
            </a:r>
            <a:r>
              <a:rPr lang="en-GB" sz="5400" b="1" u="sng" dirty="0">
                <a:solidFill>
                  <a:srgbClr val="C729C4"/>
                </a:solidFill>
                <a:latin typeface="Aptos" panose="020B0004020202020204" pitchFamily="34" charset="0"/>
                <a:sym typeface="Wingdings" panose="05000000000000000000" pitchFamily="2" charset="2"/>
              </a:rPr>
              <a:t>session 2 in 7 days</a:t>
            </a:r>
            <a:r>
              <a:rPr lang="en-GB" sz="5400" dirty="0">
                <a:solidFill>
                  <a:srgbClr val="C729C4"/>
                </a:solidFill>
                <a:latin typeface="Aptos" panose="020B0004020202020204" pitchFamily="34" charset="0"/>
                <a:sym typeface="Wingdings" panose="05000000000000000000" pitchFamily="2" charset="2"/>
              </a:rPr>
              <a:t>!</a:t>
            </a:r>
          </a:p>
          <a:p>
            <a:pPr algn="ctr" defTabSz="1207069">
              <a:defRPr/>
            </a:pPr>
            <a:endParaRPr lang="en-GB" sz="1200" dirty="0">
              <a:solidFill>
                <a:srgbClr val="C729C4"/>
              </a:solidFill>
              <a:latin typeface="Aptos" panose="020B0004020202020204" pitchFamily="34" charset="0"/>
              <a:sym typeface="Wingdings" panose="05000000000000000000" pitchFamily="2" charset="2"/>
            </a:endParaRPr>
          </a:p>
          <a:p>
            <a:pPr algn="ctr" defTabSz="1207069">
              <a:defRPr/>
            </a:pPr>
            <a:r>
              <a:rPr lang="en-GB" sz="5200" dirty="0">
                <a:solidFill>
                  <a:srgbClr val="C729C4"/>
                </a:solidFill>
                <a:latin typeface="Aptos" panose="020B0004020202020204" pitchFamily="34" charset="0"/>
                <a:sym typeface="Wingdings" panose="05000000000000000000" pitchFamily="2" charset="2"/>
              </a:rPr>
              <a:t>For that 30-minute session, you will receive a </a:t>
            </a:r>
            <a:r>
              <a:rPr lang="en-US" sz="5200" b="1" i="0" dirty="0">
                <a:solidFill>
                  <a:srgbClr val="C729C4"/>
                </a:solidFill>
                <a:effectLst/>
                <a:latin typeface="Aptos" panose="020B0004020202020204" pitchFamily="34" charset="0"/>
              </a:rPr>
              <a:t>£</a:t>
            </a:r>
            <a:r>
              <a:rPr lang="en-GB" sz="5200" b="1" dirty="0">
                <a:solidFill>
                  <a:srgbClr val="C729C4"/>
                </a:solidFill>
                <a:latin typeface="Aptos" panose="020B0004020202020204" pitchFamily="34" charset="0"/>
                <a:sym typeface="Wingdings" panose="05000000000000000000" pitchFamily="2" charset="2"/>
              </a:rPr>
              <a:t>3</a:t>
            </a:r>
            <a:r>
              <a:rPr lang="en-GB" sz="5200" dirty="0">
                <a:solidFill>
                  <a:srgbClr val="C729C4"/>
                </a:solidFill>
                <a:latin typeface="Aptos" panose="020B0004020202020204" pitchFamily="34" charset="0"/>
                <a:sym typeface="Wingdings" panose="05000000000000000000" pitchFamily="2" charset="2"/>
              </a:rPr>
              <a:t> completion bonus, plus the second half of your earnings (</a:t>
            </a:r>
            <a:r>
              <a:rPr lang="en-US" sz="5200" b="1" i="0" dirty="0">
                <a:solidFill>
                  <a:srgbClr val="C729C4"/>
                </a:solidFill>
                <a:effectLst/>
                <a:latin typeface="Aptos" panose="020B0004020202020204" pitchFamily="34" charset="0"/>
              </a:rPr>
              <a:t>£</a:t>
            </a:r>
            <a:r>
              <a:rPr lang="en-US" sz="5200" b="0" i="0" dirty="0">
                <a:solidFill>
                  <a:srgbClr val="C729C4"/>
                </a:solidFill>
                <a:effectLst/>
                <a:latin typeface="Aptos" panose="020B0004020202020204" pitchFamily="34" charset="0"/>
              </a:rPr>
              <a:t>)</a:t>
            </a:r>
            <a:r>
              <a:rPr lang="en-GB" sz="5200" dirty="0">
                <a:solidFill>
                  <a:srgbClr val="C729C4"/>
                </a:solidFill>
                <a:latin typeface="Aptos" panose="020B0004020202020204" pitchFamily="34" charset="0"/>
                <a:sym typeface="Wingdings" panose="05000000000000000000" pitchFamily="2" charset="2"/>
              </a:rPr>
              <a:t> from today!</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1">
                    <a:lumMod val="50000"/>
                    <a:lumOff val="50000"/>
                  </a:schemeClr>
                </a:solidFill>
                <a:latin typeface="Aptos" panose="020B0004020202020204" pitchFamily="34" charset="0"/>
                <a:sym typeface="Wingdings" panose="05000000000000000000" pitchFamily="2" charset="2"/>
              </a:rPr>
              <a:t>You can return to PROLIFIC by clicking below.</a:t>
            </a:r>
            <a:endParaRPr lang="en-GB" sz="4800" dirty="0">
              <a:solidFill>
                <a:schemeClr val="tx1">
                  <a:lumMod val="50000"/>
                  <a:lumOff val="50000"/>
                </a:schemeClr>
              </a:solidFill>
              <a:latin typeface="Aptos" panose="020B0004020202020204" pitchFamily="34" charset="0"/>
            </a:endParaRPr>
          </a:p>
        </p:txBody>
      </p:sp>
    </p:spTree>
    <p:extLst>
      <p:ext uri="{BB962C8B-B14F-4D97-AF65-F5344CB8AC3E}">
        <p14:creationId xmlns:p14="http://schemas.microsoft.com/office/powerpoint/2010/main" val="3271830628"/>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3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2938378"/>
            <a:ext cx="15862486" cy="7755969"/>
          </a:xfrm>
          <a:prstGeom prst="rect">
            <a:avLst/>
          </a:prstGeom>
          <a:noFill/>
        </p:spPr>
        <p:txBody>
          <a:bodyPr wrap="square" rtlCol="0">
            <a:spAutoFit/>
          </a:bodyPr>
          <a:lstStyle/>
          <a:p>
            <a:pPr algn="ctr"/>
            <a:r>
              <a:rPr lang="en-US" sz="5400" b="0" i="0" dirty="0">
                <a:solidFill>
                  <a:srgbClr val="C729C4"/>
                </a:solidFill>
                <a:effectLst/>
                <a:latin typeface="Roboto" panose="02000000000000000000" pitchFamily="2" charset="0"/>
              </a:rPr>
              <a:t>**Please first ensure that you are available to complete session 2 in 7 to 9 days after this session!**</a:t>
            </a:r>
            <a:br>
              <a:rPr lang="en-US" sz="5400" dirty="0"/>
            </a:br>
            <a:endParaRPr lang="en-GB" sz="12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Session 2 in 7-9 days.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dirty="0"/>
              <a:t>Session 2 completion will also earn a ‘return’ bonus of </a:t>
            </a:r>
            <a:r>
              <a:rPr lang="en-GB" sz="5000" b="1" dirty="0">
                <a:solidFill>
                  <a:srgbClr val="00C47F"/>
                </a:solidFill>
              </a:rPr>
              <a:t>£2</a:t>
            </a:r>
            <a:r>
              <a:rPr lang="en-GB" sz="5000" dirty="0"/>
              <a:t>.</a:t>
            </a:r>
            <a:endParaRPr kumimoji="0" lang="en-GB" sz="5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717029" y="5147717"/>
            <a:ext cx="11292159" cy="5310681"/>
            <a:chOff x="4110144" y="4872300"/>
            <a:chExt cx="9640944" cy="4534118"/>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4110144" y="5045919"/>
              <a:ext cx="9640944" cy="4360499"/>
              <a:chOff x="3044551" y="3102717"/>
              <a:chExt cx="7141440" cy="3230000"/>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3044551" y="6037829"/>
                <a:ext cx="7141440" cy="294888"/>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choice and feedback onset?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C729C4"/>
                </a:solidFill>
                <a:latin typeface="Aptos" panose="020B0004020202020204" pitchFamily="34" charset="0"/>
              </a:rPr>
              <a:t>Welcome to session 2 of the reward learning experiment!</a:t>
            </a:r>
          </a:p>
        </p:txBody>
      </p:sp>
    </p:spTree>
    <p:extLst>
      <p:ext uri="{BB962C8B-B14F-4D97-AF65-F5344CB8AC3E}">
        <p14:creationId xmlns:p14="http://schemas.microsoft.com/office/powerpoint/2010/main" val="2666961821"/>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C729C4"/>
                </a:solidFill>
                <a:latin typeface="Aptos" panose="020B0004020202020204" pitchFamily="34" charset="0"/>
              </a:rPr>
              <a:t>Welcome to session 2 of the reward learning experiment!</a:t>
            </a:r>
          </a:p>
        </p:txBody>
      </p:sp>
      <p:sp>
        <p:nvSpPr>
          <p:cNvPr id="2" name="TextBox 1">
            <a:extLst>
              <a:ext uri="{FF2B5EF4-FFF2-40B4-BE49-F238E27FC236}">
                <a16:creationId xmlns:a16="http://schemas.microsoft.com/office/drawing/2014/main" id="{C60836AF-5746-A5C3-3219-55D5012CB935}"/>
              </a:ext>
            </a:extLst>
          </p:cNvPr>
          <p:cNvSpPr txBox="1"/>
          <p:nvPr/>
        </p:nvSpPr>
        <p:spPr>
          <a:xfrm>
            <a:off x="596715" y="3322508"/>
            <a:ext cx="15265771" cy="7386638"/>
          </a:xfrm>
          <a:prstGeom prst="rect">
            <a:avLst/>
          </a:prstGeom>
          <a:noFill/>
        </p:spPr>
        <p:txBody>
          <a:bodyPr wrap="square" rtlCol="0">
            <a:spAutoFit/>
          </a:bodyPr>
          <a:lstStyle/>
          <a:p>
            <a:pPr marL="603535" indent="-603535">
              <a:buFont typeface="Arial" panose="020B0604020202020204" pitchFamily="34" charset="0"/>
              <a:buChar char="•"/>
            </a:pPr>
            <a:r>
              <a:rPr lang="en-GB" sz="4800" dirty="0"/>
              <a:t>After today’s session, you will receive a </a:t>
            </a:r>
            <a:r>
              <a:rPr lang="en-GB" sz="4800" b="1" dirty="0"/>
              <a:t>completion bonus of £3</a:t>
            </a:r>
            <a:r>
              <a:rPr lang="en-GB" sz="4800" dirty="0"/>
              <a:t>, plus the second half of your </a:t>
            </a:r>
            <a:r>
              <a:rPr lang="en-GB" sz="4800" b="1" dirty="0"/>
              <a:t>reward bonus from the first day</a:t>
            </a:r>
            <a:r>
              <a:rPr lang="en-GB" sz="4800" dirty="0"/>
              <a:t>, plus up to </a:t>
            </a:r>
            <a:r>
              <a:rPr lang="en-GB" sz="4800" b="1" dirty="0"/>
              <a:t>£1 bonus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solidFill>
                  <a:srgbClr val="0070C0"/>
                </a:solidFill>
              </a:rPr>
              <a:t>We greatly appreciate your continued participation!</a:t>
            </a:r>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The session today is shorter and easier than the first session.</a:t>
            </a:r>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First there are two short memory sections.</a:t>
            </a:r>
          </a:p>
          <a:p>
            <a:pPr marL="603535" indent="-603535">
              <a:buFont typeface="Arial" panose="020B0604020202020204" pitchFamily="34" charset="0"/>
              <a:buChar char="•"/>
            </a:pPr>
            <a:r>
              <a:rPr lang="en-GB" sz="4400" dirty="0"/>
              <a:t>Finally, there is a task that asks you to keep letters in mind.</a:t>
            </a:r>
          </a:p>
          <a:p>
            <a:pPr marL="603535" indent="-603535">
              <a:buFont typeface="Arial" panose="020B0604020202020204" pitchFamily="34" charset="0"/>
              <a:buChar char="•"/>
            </a:pPr>
            <a:endParaRPr lang="en-GB" sz="4400" dirty="0">
              <a:solidFill>
                <a:srgbClr val="00ACEB"/>
              </a:solidFill>
            </a:endParaRPr>
          </a:p>
        </p:txBody>
      </p:sp>
    </p:spTree>
    <p:extLst>
      <p:ext uri="{BB962C8B-B14F-4D97-AF65-F5344CB8AC3E}">
        <p14:creationId xmlns:p14="http://schemas.microsoft.com/office/powerpoint/2010/main" val="155577402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911018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400" dirty="0">
                <a:solidFill>
                  <a:srgbClr val="C729C4"/>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3164456"/>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First, you will rate pictures according to how lucky you remember they were in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45818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607620"/>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
        <p:nvSpPr>
          <p:cNvPr id="7" name="TextBox 6">
            <a:extLst>
              <a:ext uri="{FF2B5EF4-FFF2-40B4-BE49-F238E27FC236}">
                <a16:creationId xmlns:a16="http://schemas.microsoft.com/office/drawing/2014/main" id="{2407F705-CD6C-37DF-2A5C-335EC331A4D5}"/>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568816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576556" y="1013252"/>
            <a:ext cx="8043007" cy="9676495"/>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final test asks you to try to remember and choose the luckier of two pictures from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first session.  Guessing is ok!</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BFC5C26-966D-03CF-1DB2-86EFC1EE709A}"/>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437233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3" name="TextBox 2">
            <a:extLst>
              <a:ext uri="{FF2B5EF4-FFF2-40B4-BE49-F238E27FC236}">
                <a16:creationId xmlns:a16="http://schemas.microsoft.com/office/drawing/2014/main" id="{8B0E36A3-92D5-5988-30B9-1F5297CCE55B}"/>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14569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9171100"/>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p>
          <a:p>
            <a:pPr marL="452651" indent="-452651" defTabSz="411491">
              <a:lnSpc>
                <a:spcPct val="115000"/>
              </a:lnSpc>
              <a:spcAft>
                <a:spcPts val="1056"/>
              </a:spcAft>
              <a:buFont typeface="Arial" panose="020B0604020202020204" pitchFamily="34" charset="0"/>
              <a:buChar char="•"/>
              <a:tabLst>
                <a:tab pos="603535" algn="l"/>
              </a:tabLst>
              <a:defRPr/>
            </a:pPr>
            <a:endPar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It starts with </a:t>
            </a:r>
            <a:r>
              <a:rPr lang="en-US" sz="4800"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a </a:t>
            </a:r>
            <a:r>
              <a:rPr lang="en-US" sz="4800" b="1"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practice choice</a:t>
            </a:r>
            <a:r>
              <a:rPr lang="en-US" sz="4800" u="sng" dirty="0">
                <a:solidFill>
                  <a:prstClr val="black"/>
                </a:solidFill>
                <a:latin typeface="Calibri" panose="020F0502020204030204" pitchFamily="34" charset="0"/>
                <a:ea typeface="Calibri" panose="020F0502020204030204" pitchFamily="34" charset="0"/>
                <a:cs typeface="Times New Roman" panose="02020603050405020304" pitchFamily="18" charset="0"/>
              </a:rPr>
              <a:t>, where there is text on the pictures indicating which one to choose</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20EBB17-EE76-D129-B093-72494F89BF6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79181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pic>
        <p:nvPicPr>
          <p:cNvPr id="2" name="Picture 1">
            <a:extLst>
              <a:ext uri="{FF2B5EF4-FFF2-40B4-BE49-F238E27FC236}">
                <a16:creationId xmlns:a16="http://schemas.microsoft.com/office/drawing/2014/main" id="{44F48436-30BE-20DB-0358-80B49A69CA21}"/>
              </a:ext>
            </a:extLst>
          </p:cNvPr>
          <p:cNvPicPr>
            <a:picLocks noChangeAspect="1"/>
          </p:cNvPicPr>
          <p:nvPr/>
        </p:nvPicPr>
        <p:blipFill>
          <a:blip r:embed="rId2"/>
          <a:stretch>
            <a:fillRect/>
          </a:stretch>
        </p:blipFill>
        <p:spPr>
          <a:xfrm>
            <a:off x="4349750" y="2032000"/>
            <a:ext cx="7759700" cy="6908800"/>
          </a:xfrm>
          <a:prstGeom prst="rect">
            <a:avLst/>
          </a:prstGeom>
        </p:spPr>
      </p:pic>
    </p:spTree>
    <p:extLst>
      <p:ext uri="{BB962C8B-B14F-4D97-AF65-F5344CB8AC3E}">
        <p14:creationId xmlns:p14="http://schemas.microsoft.com/office/powerpoint/2010/main" val="132928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6924973"/>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r>
              <a:rPr lang="en-GB" sz="4000" dirty="0"/>
              <a:t>Then, </a:t>
            </a:r>
            <a:r>
              <a:rPr lang="en-GB" sz="4000" u="sng" dirty="0"/>
              <a:t>after a </a:t>
            </a:r>
            <a:r>
              <a:rPr lang="en-GB" sz="4000" b="1" u="sng" dirty="0">
                <a:solidFill>
                  <a:srgbClr val="0432FF"/>
                </a:solidFill>
              </a:rPr>
              <a:t>variable delay</a:t>
            </a:r>
            <a:r>
              <a:rPr lang="en-GB" sz="4000" dirty="0"/>
              <a:t>, you will see feedback.</a:t>
            </a:r>
          </a:p>
          <a:p>
            <a:pPr algn="just"/>
            <a:r>
              <a:rPr lang="en-GB" sz="1200" dirty="0"/>
              <a:t> </a:t>
            </a:r>
            <a:endParaRPr lang="en-GB" sz="4000" dirty="0"/>
          </a:p>
          <a:p>
            <a:pPr algn="just"/>
            <a:r>
              <a:rPr lang="en-GB" sz="3600" dirty="0"/>
              <a:t>(</a:t>
            </a:r>
            <a:r>
              <a:rPr lang="en-GB" sz="3600" i="1" dirty="0"/>
              <a:t>The length of the delay to feedback changes </a:t>
            </a:r>
            <a:r>
              <a:rPr lang="en-GB" sz="3600" i="1" u="sng" dirty="0"/>
              <a:t>on purpose</a:t>
            </a:r>
            <a:r>
              <a:rPr lang="en-GB" sz="3600" dirty="0"/>
              <a:t>.)</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3500789" y="7374892"/>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10316833" y="7339635"/>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2852137" y="8932870"/>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11020922" y="8818571"/>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41150</TotalTime>
  <Words>2614</Words>
  <Application>Microsoft Macintosh PowerPoint</Application>
  <PresentationFormat>Custom</PresentationFormat>
  <Paragraphs>315</Paragraphs>
  <Slides>38</Slides>
  <Notes>0</Notes>
  <HiddenSlides>7</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38</vt:i4>
      </vt:variant>
    </vt:vector>
  </HeadingPairs>
  <TitlesOfParts>
    <vt:vector size="46" baseType="lpstr">
      <vt:lpstr>Aptos</vt:lpstr>
      <vt:lpstr>Arial</vt:lpstr>
      <vt:lpstr>Calibri</vt:lpstr>
      <vt:lpstr>Calibri Light</vt:lpstr>
      <vt:lpstr>Google Sans</vt:lpstr>
      <vt:lpstr>Roboto</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Elliott Wimmer</cp:lastModifiedBy>
  <cp:revision>213</cp:revision>
  <dcterms:created xsi:type="dcterms:W3CDTF">2023-05-23T15:53:47Z</dcterms:created>
  <dcterms:modified xsi:type="dcterms:W3CDTF">2024-03-01T12:40:11Z</dcterms:modified>
</cp:coreProperties>
</file>

<file path=docProps/thumbnail.jpeg>
</file>